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9144000"/>
  <p:notesSz cx="6797675" cy="9874250"/>
  <p:embeddedFontLs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regular.fntdata"/><Relationship Id="rId47" Type="http://schemas.openxmlformats.org/officeDocument/2006/relationships/slide" Target="slides/slide43.xml"/><Relationship Id="rId49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1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4" y="1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30275" y="739775"/>
            <a:ext cx="4937125" cy="37036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378825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4" y="9378825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770749576_0_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" name="Google Shape;77;ga770749576_0_3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74eef664b_0_6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74eef664b_0_6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a74eef664b_0_6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74eef664b_0_3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74eef664b_0_3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a74eef664b_0_3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74eef664b_0_83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74eef664b_0_8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a74eef664b_0_83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74eef664b_0_93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74eef664b_0_9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a74eef664b_0_93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74eef664b_0_15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74eef664b_0_15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a74eef664b_0_15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770749576_0_359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770749576_0_35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a770749576_0_359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74eef664b_0_102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74eef664b_0_102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a74eef664b_0_102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74eef664b_0_11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74eef664b_0_11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a74eef664b_0_11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770749576_0_32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770749576_0_32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a770749576_0_32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770749576_0_34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770749576_0_34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a770749576_0_34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a60b1c6c9_0_74:notes"/>
          <p:cNvSpPr/>
          <p:nvPr>
            <p:ph idx="2" type="sldImg"/>
          </p:nvPr>
        </p:nvSpPr>
        <p:spPr>
          <a:xfrm>
            <a:off x="931863" y="741363"/>
            <a:ext cx="4935600" cy="370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fa60b1c6c9_0_7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770749576_0_374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770749576_0_37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a770749576_0_374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a60b1c6c9_0_9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a60b1c6c9_0_9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fa60b1c6c9_0_9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0b5b82d65_0_10:notes"/>
          <p:cNvSpPr/>
          <p:nvPr>
            <p:ph idx="2" type="sldImg"/>
          </p:nvPr>
        </p:nvSpPr>
        <p:spPr>
          <a:xfrm>
            <a:off x="931863" y="741363"/>
            <a:ext cx="4935600" cy="370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00b5b82d65_0_1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0b5b82d65_0_16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00b5b82d65_0_16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90" name="Google Shape;290;g100b5b82d65_0_16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0b5b82d65_0_24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00b5b82d65_0_2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99" name="Google Shape;299;g100b5b82d65_0_24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0b5b82d65_0_31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0b5b82d65_0_31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00b5b82d65_0_31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0b5b82d65_0_3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0b5b82d65_0_3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00b5b82d65_0_3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0b5b82d65_0_4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0b5b82d65_0_4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00b5b82d65_0_4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0b5b82d65_0_5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0b5b82d65_0_5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00b5b82d65_0_5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0b5b82d65_0_6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0b5b82d65_0_6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00b5b82d65_0_6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74eef664b_0_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74eef664b_0_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a74eef664b_0_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0b5b82d65_0_7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0b5b82d65_0_7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00b5b82d65_0_7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0b5b82d65_0_8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0b5b82d65_0_8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00b5b82d65_0_8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0b5b82d65_0_96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0b5b82d65_0_96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00b5b82d65_0_96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0b5b82d65_0_106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0b5b82d65_0_106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00b5b82d65_0_106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a60b1c6c9_0_80:notes"/>
          <p:cNvSpPr/>
          <p:nvPr>
            <p:ph idx="2" type="sldImg"/>
          </p:nvPr>
        </p:nvSpPr>
        <p:spPr>
          <a:xfrm>
            <a:off x="931863" y="741363"/>
            <a:ext cx="4935600" cy="370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fa60b1c6c9_0_8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0b5b82d65_0_116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0b5b82d65_0_116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00b5b82d65_0_116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0b5b82d65_0_12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0b5b82d65_0_12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00b5b82d65_0_12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a60b1c6c9_0_86:notes"/>
          <p:cNvSpPr/>
          <p:nvPr>
            <p:ph idx="2" type="sldImg"/>
          </p:nvPr>
        </p:nvSpPr>
        <p:spPr>
          <a:xfrm>
            <a:off x="931863" y="741363"/>
            <a:ext cx="4935600" cy="370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fa60b1c6c9_0_86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a60b1c6c9_0_92:notes"/>
          <p:cNvSpPr/>
          <p:nvPr>
            <p:ph idx="2" type="sldImg"/>
          </p:nvPr>
        </p:nvSpPr>
        <p:spPr>
          <a:xfrm>
            <a:off x="931863" y="741363"/>
            <a:ext cx="4935600" cy="370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fa60b1c6c9_0_92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770749576_0_10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770749576_0_10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a770749576_0_10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74eef664b_0_13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74eef664b_0_1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a74eef664b_0_13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770749576_0_139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770749576_0_13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a770749576_0_139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770749576_0_131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770749576_0_131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a770749576_0_131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770749576_0_22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770749576_0_22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a770749576_0_22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770749576_0_31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770749576_0_31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a770749576_0_31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a60b1c6c9_0_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fa60b1c6c9_0_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9" name="Google Shape;109;gfa60b1c6c9_0_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74eef664b_0_3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74eef664b_0_3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a74eef664b_0_3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74eef664b_0_4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74eef664b_0_4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a74eef664b_0_4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74eef664b_0_5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74eef664b_0_5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a74eef664b_0_5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74eef664b_0_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74eef664b_0_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a74eef664b_0_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199" y="1295400"/>
            <a:ext cx="8223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Char char="➜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3200"/>
              <a:buFont typeface="Merriweather San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92857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233333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479425" y="115190"/>
            <a:ext cx="822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 rot="5400000">
            <a:off x="2524318" y="-771600"/>
            <a:ext cx="4114800" cy="8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 rot="5400000">
            <a:off x="4766488" y="2764688"/>
            <a:ext cx="4843500" cy="18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 rot="5400000">
            <a:off x="1049263" y="1019138"/>
            <a:ext cx="4843500" cy="5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214313" y="6357938"/>
            <a:ext cx="8572500" cy="3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857250" y="17463"/>
            <a:ext cx="7858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</a:pPr>
            <a:r>
              <a:rPr b="1" i="0" lang="en-GB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Institute for Information Transmission Problems of the Russian Academy of Sciences (Kharkevich Institute)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Work\MNIIPU (iitp)\50 year IITP\Conference December 2011\iitp-logo.png" id="69" name="Google Shape;6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42863"/>
            <a:ext cx="714300" cy="2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214282" y="571480"/>
            <a:ext cx="8572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sz="2600"/>
            </a:lvl1pPr>
            <a:lvl2pPr lvl="1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eorgia"/>
              <a:buNone/>
              <a:defRPr sz="4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214282" y="1643050"/>
            <a:ext cx="8572500" cy="4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None/>
              <a:defRPr sz="2200"/>
            </a:lvl1pPr>
            <a:lvl2pPr indent="-3683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200">
                <a:solidFill>
                  <a:schemeClr val="dk2"/>
                </a:solidFill>
              </a:defRPr>
            </a:lvl2pPr>
            <a:lvl3pPr indent="-355600" lvl="2" marL="13716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000"/>
              <a:buChar char="➜"/>
              <a:defRPr sz="2000"/>
            </a:lvl3pPr>
            <a:lvl4pPr indent="-342900" lvl="3" marL="1828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Char char="➜"/>
              <a:defRPr sz="1800"/>
            </a:lvl4pPr>
            <a:lvl5pPr indent="-330200" lvl="4" marL="22860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600"/>
              <a:buChar char="➜"/>
              <a:defRPr sz="1600"/>
            </a:lvl5pPr>
            <a:lvl6pPr indent="-3429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0" type="dt"/>
          </p:nvPr>
        </p:nvSpPr>
        <p:spPr>
          <a:xfrm>
            <a:off x="7972425" y="612775"/>
            <a:ext cx="95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1" type="ftr"/>
          </p:nvPr>
        </p:nvSpPr>
        <p:spPr>
          <a:xfrm>
            <a:off x="6643688" y="612775"/>
            <a:ext cx="13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7429500" y="6429375"/>
            <a:ext cx="133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D3D"/>
              </a:buClr>
              <a:buSzPts val="300"/>
              <a:buFont typeface="Calibri"/>
              <a:buNone/>
              <a:defRPr b="0" i="1" sz="1200" u="none" cap="none" strike="noStrike">
                <a:solidFill>
                  <a:srgbClr val="8B5D3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1pPr>
            <a:lvl2pPr lvl="1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2pPr>
            <a:lvl3pPr lvl="2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3pPr>
            <a:lvl4pPr lvl="3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4pPr>
            <a:lvl5pPr lvl="4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/>
            </a:lvl5pPr>
            <a:lvl6pPr lvl="5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6pPr>
            <a:lvl7pPr lvl="6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7pPr>
            <a:lvl8pPr lvl="7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8pPr>
            <a:lvl9pPr lvl="8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1pPr>
            <a:lvl2pPr indent="-374650" lvl="1" marL="91440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SzPts val="2300"/>
              <a:buChar char="➜"/>
              <a:defRPr/>
            </a:lvl2pPr>
            <a:lvl3pPr indent="-374650" lvl="2" marL="1371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300"/>
              <a:buChar char="➜"/>
              <a:defRPr/>
            </a:lvl3pPr>
            <a:lvl4pPr indent="-3746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4pPr>
            <a:lvl5pPr indent="-3746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➜"/>
              <a:defRPr/>
            </a:lvl5pPr>
            <a:lvl6pPr indent="-3746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6pPr>
            <a:lvl7pPr indent="-3746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7pPr>
            <a:lvl8pPr indent="-3746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8pPr>
            <a:lvl9pPr indent="-3746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79425" y="1481070"/>
            <a:ext cx="38703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6666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502149" y="1481070"/>
            <a:ext cx="41781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6666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79424" y="1442434"/>
            <a:ext cx="4017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479424" y="2246400"/>
            <a:ext cx="40179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4645025" y="1442434"/>
            <a:ext cx="4041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4645025" y="2246400"/>
            <a:ext cx="40419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479425" y="284163"/>
            <a:ext cx="8207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57200" y="273050"/>
            <a:ext cx="30084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3200"/>
              <a:buFont typeface="Merriweather Sans"/>
              <a:buChar char="➜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800"/>
              <a:buFont typeface="Merriweather Sans"/>
              <a:buChar char="➜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400"/>
              <a:buFont typeface="Merriweather Sans"/>
              <a:buChar char="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457200" y="1184856"/>
            <a:ext cx="3008400" cy="4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92857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233333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9FAD28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79425" y="115190"/>
            <a:ext cx="822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95400"/>
            <a:ext cx="8248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21739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April, 2012  |  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533400" y="990600"/>
            <a:ext cx="8077200" cy="0"/>
          </a:xfrm>
          <a:prstGeom prst="straightConnector1">
            <a:avLst/>
          </a:prstGeom>
          <a:noFill/>
          <a:ln cap="flat" cmpd="sng" w="25400">
            <a:solidFill>
              <a:srgbClr val="6A74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1"/>
          <p:cNvSpPr/>
          <p:nvPr/>
        </p:nvSpPr>
        <p:spPr>
          <a:xfrm>
            <a:off x="-76200" y="0"/>
            <a:ext cx="381000" cy="6248400"/>
          </a:xfrm>
          <a:prstGeom prst="rect">
            <a:avLst/>
          </a:prstGeom>
          <a:solidFill>
            <a:srgbClr val="8E9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Admin\Downloads\skoltech-logo (2).jpg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72400" y="6397004"/>
            <a:ext cx="1066800" cy="30859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hyperlink" Target="https://docs.esko.com/docs/en-us/imagingengine/14.1/userguide/home.html?q=en-us/common/ie/concept/co_ie_ChoosingColorTolerances.html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learnopencv.com/color-spaces-in-opencv-cpp-python/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learnopencv.com/color-spaces-in-opencv-cpp-python/" TargetMode="External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learnopencv.com/color-spaces-in-opencv-cpp-python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cikit-image.org/docs/dev/auto_examples/applications/plot_coins_segmentation.html#sphx-glr-auto-examples-applications-plot-coins-segmentation-py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cikit-image.org/docs/dev/auto_examples/applications/plot_coins_segmentation.html#sphx-glr-auto-examples-applications-plot-coins-segmentation-py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hyperlink" Target="https://scikit-image.org/docs/dev/auto_examples/applications/plot_coins_segmentation.html#sphx-glr-auto-examples-applications-plot-coins-segmentation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cikit-image.org/docs/dev/auto_examples/applications/plot_coins_segmentation.html#sphx-glr-auto-examples-applications-plot-coins-segmentation-py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vi.nl/watershed" TargetMode="External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scikit-image.org/docs/dev/auto_examples/applications/plot_coins_segmentation.html#sphx-glr-auto-examples-applications-plot-coins-segmentation-py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35.png"/><Relationship Id="rId5" Type="http://schemas.openxmlformats.org/officeDocument/2006/relationships/hyperlink" Target="https://docs.opencv.org/master/d3/db4/tutorial_py_watershed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hyperlink" Target="https://scikit-image.org/docs/dev/auto_examples/segmentation/plot_segmentations.html#sphx-glr-auto-examples-segmentation-plot-segmentations-py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owardsdatascience.com/metrics-to-evaluate-your-semantic-segmentation-model-6bcb99639aa2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57199" y="1295400"/>
            <a:ext cx="8223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800"/>
              <a:buFont typeface="Merriweather Sans"/>
              <a:buNone/>
            </a:pPr>
            <a:r>
              <a:rPr b="1" lang="en-GB" sz="3200">
                <a:solidFill>
                  <a:srgbClr val="595959"/>
                </a:solidFill>
              </a:rPr>
              <a:t>Introduction to Computer Vision</a:t>
            </a:r>
            <a:endParaRPr/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sz="24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rPr b="1" lang="en-GB" sz="2400">
                <a:solidFill>
                  <a:srgbClr val="595959"/>
                </a:solidFill>
              </a:rPr>
              <a:t>4. Color spaces. </a:t>
            </a:r>
            <a:r>
              <a:rPr b="1" lang="en-GB" sz="2400">
                <a:solidFill>
                  <a:srgbClr val="595959"/>
                </a:solidFill>
              </a:rPr>
              <a:t>Segmentation</a:t>
            </a:r>
            <a:endParaRPr/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t/>
            </a:r>
            <a:endParaRPr b="1" sz="2000">
              <a:solidFill>
                <a:srgbClr val="75801E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rPr b="1" lang="en-GB" sz="2000">
                <a:solidFill>
                  <a:srgbClr val="75801E"/>
                </a:solidFill>
              </a:rPr>
              <a:t>14.11.22</a:t>
            </a:r>
            <a:endParaRPr b="1" sz="2000">
              <a:solidFill>
                <a:srgbClr val="75801E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rPr b="1" lang="en-GB" sz="2000">
                <a:solidFill>
                  <a:srgbClr val="75801E"/>
                </a:solidFill>
              </a:rPr>
              <a:t>Mikhail Belyaev</a:t>
            </a:r>
            <a:endParaRPr/>
          </a:p>
          <a:p>
            <a:pPr indent="0" lvl="0" marL="0" marR="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Color. </a:t>
            </a:r>
            <a:r>
              <a:rPr lang="en-GB"/>
              <a:t>CIE Space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650" y="1330175"/>
            <a:ext cx="4132251" cy="45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163" y="2692067"/>
            <a:ext cx="12382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636200" y="1330175"/>
            <a:ext cx="3305400" cy="4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Denote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where X, Y and Z are activations for the corresponding cones,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We can show the colors on a plane</a:t>
            </a:r>
            <a:endParaRPr sz="2300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388" y="2158776"/>
            <a:ext cx="1247775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Color. </a:t>
            </a:r>
            <a:r>
              <a:rPr lang="en-GB"/>
              <a:t>CIE Space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300" y="985400"/>
            <a:ext cx="5342450" cy="57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Color. Brightness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795375" y="1325650"/>
            <a:ext cx="7158600" cy="4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Are those all the colors?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No. They could be of a different brightness.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21975"/>
            <a:ext cx="2547350" cy="25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8325" y="2721975"/>
            <a:ext cx="2547350" cy="25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9450" y="2721975"/>
            <a:ext cx="2547350" cy="25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 are different 3d </a:t>
            </a:r>
            <a:r>
              <a:rPr lang="en-GB"/>
              <a:t>parameterization</a:t>
            </a:r>
            <a:r>
              <a:rPr lang="en-GB"/>
              <a:t> of XYZ CIE space.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known are RGBs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25" y="1751274"/>
            <a:ext cx="4293000" cy="44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457200" y="2562250"/>
            <a:ext cx="3706500" cy="3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Each point in a RGB color space is a linear combination of vertices of some triangle (R, G, B)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	C = a * R + b *G + c * B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chemeClr val="dk1"/>
                </a:solidFill>
              </a:rPr>
              <a:t>Points with (a+b+c) = 1 are on this slide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Color. </a:t>
            </a:r>
            <a:r>
              <a:rPr lang="en-GB"/>
              <a:t>Brightness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intensity may produce new colors.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the previous slide we call green a dot for both high and low brightness.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brown color is the same 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orange </a:t>
            </a:r>
            <a:r>
              <a:rPr lang="en-GB"/>
              <a:t>w</a:t>
            </a:r>
            <a:r>
              <a:rPr lang="en-GB"/>
              <a:t>ith </a:t>
            </a:r>
            <a:r>
              <a:rPr lang="en-GB"/>
              <a:t>l</a:t>
            </a:r>
            <a:r>
              <a:rPr lang="en-GB"/>
              <a:t>ower brightness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distinguish it only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omparing with the other colors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means that it’s not possible to create a light source of brown color.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875" y="2241950"/>
            <a:ext cx="2992051" cy="288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spaces. Lab (CIELAB) 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 are different 3d parameterization of XYZ CIE space.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1824075"/>
            <a:ext cx="3457900" cy="192394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309900" y="5358000"/>
            <a:ext cx="616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100">
                <a:solidFill>
                  <a:srgbClr val="202122"/>
                </a:solidFill>
                <a:highlight>
                  <a:srgbClr val="FFFFFF"/>
                </a:highlight>
              </a:rPr>
              <a:t>L</a:t>
            </a:r>
            <a:r>
              <a:rPr i="1" lang="en-GB" sz="2100">
                <a:solidFill>
                  <a:srgbClr val="202122"/>
                </a:solidFill>
                <a:highlight>
                  <a:srgbClr val="FFFFFF"/>
                </a:highlight>
              </a:rPr>
              <a:t>*</a:t>
            </a:r>
            <a:r>
              <a:rPr lang="en-GB" sz="2100">
                <a:solidFill>
                  <a:srgbClr val="202122"/>
                </a:solidFill>
                <a:highlight>
                  <a:srgbClr val="FFFFFF"/>
                </a:highlight>
              </a:rPr>
              <a:t> for the lightness from black (0) to white (100), </a:t>
            </a:r>
            <a:endParaRPr sz="21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100">
                <a:solidFill>
                  <a:srgbClr val="202122"/>
                </a:solidFill>
                <a:highlight>
                  <a:srgbClr val="FFFFFF"/>
                </a:highlight>
              </a:rPr>
              <a:t>a*</a:t>
            </a:r>
            <a:r>
              <a:rPr lang="en-GB" sz="2100">
                <a:solidFill>
                  <a:srgbClr val="202122"/>
                </a:solidFill>
                <a:highlight>
                  <a:srgbClr val="FFFFFF"/>
                </a:highlight>
              </a:rPr>
              <a:t> from green (−) to red (+), </a:t>
            </a:r>
            <a:endParaRPr sz="21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100">
                <a:solidFill>
                  <a:srgbClr val="202122"/>
                </a:solidFill>
                <a:highlight>
                  <a:srgbClr val="FFFFFF"/>
                </a:highlight>
              </a:rPr>
              <a:t>b*</a:t>
            </a:r>
            <a:r>
              <a:rPr lang="en-GB" sz="2100">
                <a:solidFill>
                  <a:srgbClr val="202122"/>
                </a:solidFill>
                <a:highlight>
                  <a:srgbClr val="FFFFFF"/>
                </a:highlight>
              </a:rPr>
              <a:t> from blue (−) to yellow (+)</a:t>
            </a:r>
            <a:endParaRPr sz="2100"/>
          </a:p>
        </p:txBody>
      </p:sp>
      <p:sp>
        <p:nvSpPr>
          <p:cNvPr id="212" name="Google Shape;212;p29"/>
          <p:cNvSpPr txBox="1"/>
          <p:nvPr/>
        </p:nvSpPr>
        <p:spPr>
          <a:xfrm>
            <a:off x="6629525" y="4711100"/>
            <a:ext cx="22146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https://docs.esko.com/docs/en-us/imagingengine/14.1/userguide/home.html?q=en-us/common/ie/concept/co_ie_ChoosingColorTolerances.html</a:t>
            </a:r>
            <a:r>
              <a:rPr lang="en-GB"/>
              <a:t> </a:t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4600" y="1508613"/>
            <a:ext cx="3457900" cy="301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525" y="3849263"/>
            <a:ext cx="35433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spaces. HSV, HSL</a:t>
            </a:r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RGB color space is a cube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parametrizations may seem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</a:t>
            </a:r>
            <a:r>
              <a:rPr lang="en-GB"/>
              <a:t>ore </a:t>
            </a:r>
            <a:r>
              <a:rPr lang="en-GB"/>
              <a:t>suitable</a:t>
            </a:r>
            <a:r>
              <a:rPr lang="en-GB"/>
              <a:t> for different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most common examples are cylindrical and cone</a:t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925" y="1079250"/>
            <a:ext cx="2966751" cy="20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50" y="3859375"/>
            <a:ext cx="3106124" cy="23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0025" y="3857400"/>
            <a:ext cx="3106125" cy="233353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spaces. HSV</a:t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750" y="1143325"/>
            <a:ext cx="3106124" cy="23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25" y="1470137"/>
            <a:ext cx="4516475" cy="14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>
            <a:off x="784675" y="3234825"/>
            <a:ext cx="5541000" cy="30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Value: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Saturation: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675" y="3867225"/>
            <a:ext cx="3352651" cy="5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625" y="5166525"/>
            <a:ext cx="3882259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4980113" y="3867225"/>
            <a:ext cx="3971400" cy="23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Hue: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0517" y="4453296"/>
            <a:ext cx="3730583" cy="18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spaces. Practical aspect. RGB</a:t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6086625" y="1658250"/>
            <a:ext cx="29001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 great tutorial at learnopencv: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https://www.learnopencv.com/color-spaces-in-opencv-cpp-python/</a:t>
            </a:r>
            <a:r>
              <a:rPr lang="en-GB" sz="1800"/>
              <a:t> </a:t>
            </a:r>
            <a:endParaRPr sz="1800"/>
          </a:p>
        </p:txBody>
      </p:sp>
      <p:pic>
        <p:nvPicPr>
          <p:cNvPr id="247" name="Google Shape;247;p32"/>
          <p:cNvPicPr preferRelativeResize="0"/>
          <p:nvPr/>
        </p:nvPicPr>
        <p:blipFill rotWithShape="1">
          <a:blip r:embed="rId4">
            <a:alphaModFix/>
          </a:blip>
          <a:srcRect b="0" l="3250" r="0" t="0"/>
          <a:stretch/>
        </p:blipFill>
        <p:spPr>
          <a:xfrm>
            <a:off x="457200" y="1143325"/>
            <a:ext cx="5532224" cy="30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460150" y="4239000"/>
            <a:ext cx="72267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AutoNum type="arabicPeriod"/>
            </a:pP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  <a:t>significant perceptual non-uniformity.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AutoNum type="arabicPeriod"/>
            </a:pP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  <a:t>mixing of chrominance (Color related information) and luminance (Intensity related information) data.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49" name="Google Shape;249;p32"/>
          <p:cNvSpPr txBox="1"/>
          <p:nvPr>
            <p:ph idx="4294967295" type="sldNum"/>
          </p:nvPr>
        </p:nvSpPr>
        <p:spPr>
          <a:xfrm>
            <a:off x="533400" y="66294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457200" y="325"/>
            <a:ext cx="85869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spaces. Practical aspect. Lab (CIELAB)</a:t>
            </a:r>
            <a:endParaRPr/>
          </a:p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6086625" y="1658250"/>
            <a:ext cx="29001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 great tutorial at learnopencv: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https://www.learnopencv.com/color-spaces-in-opencv-cpp-python/</a:t>
            </a:r>
            <a:r>
              <a:rPr lang="en-GB" sz="1800"/>
              <a:t> </a:t>
            </a:r>
            <a:endParaRPr sz="1800"/>
          </a:p>
        </p:txBody>
      </p:sp>
      <p:sp>
        <p:nvSpPr>
          <p:cNvPr id="257" name="Google Shape;257;p33"/>
          <p:cNvSpPr txBox="1"/>
          <p:nvPr/>
        </p:nvSpPr>
        <p:spPr>
          <a:xfrm>
            <a:off x="460150" y="4239000"/>
            <a:ext cx="72267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  <a:t>Perceptually uniform color space which approximates how we perceive color.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200"/>
              </a:spcBef>
              <a:spcAft>
                <a:spcPts val="4200"/>
              </a:spcAft>
              <a:buNone/>
            </a:pPr>
            <a:r>
              <a:t/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24267"/>
            <a:ext cx="5309699" cy="279088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Outline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88625" y="1664500"/>
            <a:ext cx="86742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b="1" lang="en-GB" sz="3000"/>
              <a:t>Colors</a:t>
            </a:r>
            <a:endParaRPr b="1"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Edge-based &amp; region-based segmentation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Superpixels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Homework 1</a:t>
            </a:r>
            <a:endParaRPr sz="3000"/>
          </a:p>
          <a:p>
            <a:pPr indent="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86" name="Google Shape;86;p16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457200" y="325"/>
            <a:ext cx="85869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spaces. Practical aspect. HSV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6086625" y="1658250"/>
            <a:ext cx="29001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 great tutorial at learnopencv: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https://www.learnopencv.com/color-spaces-in-opencv-cpp-python/</a:t>
            </a:r>
            <a:r>
              <a:rPr lang="en-GB" sz="1800"/>
              <a:t> </a:t>
            </a:r>
            <a:endParaRPr sz="1800"/>
          </a:p>
        </p:txBody>
      </p:sp>
      <p:sp>
        <p:nvSpPr>
          <p:cNvPr id="267" name="Google Shape;267;p34"/>
          <p:cNvSpPr txBox="1"/>
          <p:nvPr/>
        </p:nvSpPr>
        <p:spPr>
          <a:xfrm>
            <a:off x="460150" y="4239000"/>
            <a:ext cx="72267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  <a:t>Uses only one channel to describe color (H), making it very intuitive to specify color.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  <a:t>Why red is so different?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200"/>
              </a:spcBef>
              <a:spcAft>
                <a:spcPts val="4200"/>
              </a:spcAft>
              <a:buNone/>
            </a:pPr>
            <a:r>
              <a:t/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95725"/>
            <a:ext cx="5309684" cy="27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900" y="4989150"/>
            <a:ext cx="2055000" cy="15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457200" y="325"/>
            <a:ext cx="85869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Colors: the exercise</a:t>
            </a:r>
            <a:endParaRPr/>
          </a:p>
        </p:txBody>
      </p:sp>
      <p:sp>
        <p:nvSpPr>
          <p:cNvPr id="277" name="Google Shape;277;p35"/>
          <p:cNvSpPr txBox="1"/>
          <p:nvPr/>
        </p:nvSpPr>
        <p:spPr>
          <a:xfrm>
            <a:off x="4919725" y="1816625"/>
            <a:ext cx="41964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4200"/>
              </a:spcAft>
              <a:buNone/>
            </a:pP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  <a:t>1. Count the number of items </a:t>
            </a:r>
            <a:b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  <a:t>2. Count the number of green items</a:t>
            </a:r>
            <a:b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  <a:t>3. Count the number of rectangular items (including square ones)</a:t>
            </a:r>
            <a:b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</a:rPr>
              <a:t>4. Count the total number of holes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78" name="Google Shape;278;p35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0" l="8869" r="10860" t="5900"/>
          <a:stretch/>
        </p:blipFill>
        <p:spPr>
          <a:xfrm>
            <a:off x="491300" y="1693300"/>
            <a:ext cx="4449377" cy="391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Outline</a:t>
            </a:r>
            <a:endParaRPr/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388625" y="1664500"/>
            <a:ext cx="86742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Colors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b="1" lang="en-GB" sz="3000"/>
              <a:t>Edge-based &amp; region-based segmentation</a:t>
            </a:r>
            <a:endParaRPr b="1"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Superpixels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Homework 1</a:t>
            </a:r>
            <a:endParaRPr sz="3000"/>
          </a:p>
          <a:p>
            <a:pPr indent="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86" name="Google Shape;286;p36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CV problems: Segmentation</a:t>
            </a: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479425" y="6043775"/>
            <a:ext cx="84141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-GB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https://www2.eecs.berkeley.edu/Research/Projects/CS/vision/grouping/resources.html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43063"/>
            <a:ext cx="3076575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0575" y="1143063"/>
            <a:ext cx="307657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CV problems: Semantic segmentation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479425" y="6043775"/>
            <a:ext cx="84141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-GB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https://mi.eng.cam.ac.uk/projects/segnet/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26" y="1080451"/>
            <a:ext cx="8045025" cy="48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Threshold-based segmentation</a:t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457200" y="962156"/>
            <a:ext cx="8229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Convert to a 1-channel image (e.g. grayscale or a specific LAB / HSV channel)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Apply thresholding:</a:t>
            </a:r>
            <a:endParaRPr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simple one side: im &gt; th1</a:t>
            </a:r>
            <a:endParaRPr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two-side: th1 &lt; im &lt; th2</a:t>
            </a:r>
            <a:endParaRPr/>
          </a:p>
        </p:txBody>
      </p:sp>
      <p:sp>
        <p:nvSpPr>
          <p:cNvPr id="311" name="Google Shape;311;p39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Threshold-based segmentation</a:t>
            </a:r>
            <a:endParaRPr/>
          </a:p>
        </p:txBody>
      </p:sp>
      <p:sp>
        <p:nvSpPr>
          <p:cNvPr id="318" name="Google Shape;318;p40"/>
          <p:cNvSpPr txBox="1"/>
          <p:nvPr>
            <p:ph idx="1" type="body"/>
          </p:nvPr>
        </p:nvSpPr>
        <p:spPr>
          <a:xfrm>
            <a:off x="457200" y="962156"/>
            <a:ext cx="8229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Convert to a 1-channel image (e.g. grayscale or a specific LAB / HSV channel)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Apply thresholding:</a:t>
            </a:r>
            <a:endParaRPr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simple one side: im &gt; th1</a:t>
            </a:r>
            <a:endParaRPr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two-side: th1 &lt; im &lt; th2</a:t>
            </a:r>
            <a:endParaRPr/>
          </a:p>
        </p:txBody>
      </p:sp>
      <p:sp>
        <p:nvSpPr>
          <p:cNvPr id="319" name="Google Shape;319;p40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 b="48404" l="58535" r="0" t="15494"/>
          <a:stretch/>
        </p:blipFill>
        <p:spPr>
          <a:xfrm>
            <a:off x="5083650" y="3715750"/>
            <a:ext cx="334827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 rotWithShape="1">
          <a:blip r:embed="rId4">
            <a:alphaModFix/>
          </a:blip>
          <a:srcRect b="46573" l="65462" r="-11068" t="32863"/>
          <a:stretch/>
        </p:blipFill>
        <p:spPr>
          <a:xfrm>
            <a:off x="1086000" y="3616175"/>
            <a:ext cx="3700450" cy="22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Threshold-based segmentation</a:t>
            </a:r>
            <a:endParaRPr/>
          </a:p>
        </p:txBody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457200" y="962156"/>
            <a:ext cx="8229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But usually you do not have nice single-color objects, so this approach may fail</a:t>
            </a:r>
            <a:endParaRPr/>
          </a:p>
        </p:txBody>
      </p:sp>
      <p:sp>
        <p:nvSpPr>
          <p:cNvPr id="329" name="Google Shape;329;p41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0" name="Google Shape;330;p41"/>
          <p:cNvSpPr txBox="1"/>
          <p:nvPr/>
        </p:nvSpPr>
        <p:spPr>
          <a:xfrm>
            <a:off x="1285875" y="5700700"/>
            <a:ext cx="6429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https://scikit-image.org/docs/dev/auto_examples/applications/plot_coins_segmentation.html#sphx-glr-auto-examples-applications-plot-coins-segmentation-py</a:t>
            </a:r>
            <a:r>
              <a:rPr lang="en-GB"/>
              <a:t> </a:t>
            </a:r>
            <a:endParaRPr/>
          </a:p>
        </p:txBody>
      </p:sp>
      <p:pic>
        <p:nvPicPr>
          <p:cNvPr id="331" name="Google Shape;331;p41"/>
          <p:cNvPicPr preferRelativeResize="0"/>
          <p:nvPr/>
        </p:nvPicPr>
        <p:blipFill rotWithShape="1">
          <a:blip r:embed="rId4">
            <a:alphaModFix/>
          </a:blip>
          <a:srcRect b="7293" l="11739" r="50922" t="10198"/>
          <a:stretch/>
        </p:blipFill>
        <p:spPr>
          <a:xfrm>
            <a:off x="381000" y="2702450"/>
            <a:ext cx="2590926" cy="214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ins &gt; 100, coins &gt; 150" id="332" name="Google Shape;33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5725" y="2499325"/>
            <a:ext cx="6266376" cy="23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Edge-based segmentation</a:t>
            </a:r>
            <a:endParaRPr/>
          </a:p>
        </p:txBody>
      </p:sp>
      <p:sp>
        <p:nvSpPr>
          <p:cNvPr id="339" name="Google Shape;339;p42"/>
          <p:cNvSpPr txBox="1"/>
          <p:nvPr>
            <p:ph idx="1" type="body"/>
          </p:nvPr>
        </p:nvSpPr>
        <p:spPr>
          <a:xfrm>
            <a:off x="457200" y="962156"/>
            <a:ext cx="8229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Step 1: find edges, e.g., via Canny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Step 2: add some morphology</a:t>
            </a:r>
            <a:endParaRPr/>
          </a:p>
        </p:txBody>
      </p:sp>
      <p:sp>
        <p:nvSpPr>
          <p:cNvPr id="340" name="Google Shape;340;p42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1" name="Google Shape;341;p42"/>
          <p:cNvSpPr txBox="1"/>
          <p:nvPr/>
        </p:nvSpPr>
        <p:spPr>
          <a:xfrm>
            <a:off x="1285875" y="5700700"/>
            <a:ext cx="6429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https://scikit-image.org/docs/dev/auto_examples/applications/plot_coins_segmentation.html#sphx-glr-auto-examples-applications-plot-coins-segmentation-py</a:t>
            </a:r>
            <a:r>
              <a:rPr lang="en-GB"/>
              <a:t> </a:t>
            </a:r>
            <a:endParaRPr/>
          </a:p>
        </p:txBody>
      </p:sp>
      <p:pic>
        <p:nvPicPr>
          <p:cNvPr id="342" name="Google Shape;342;p42"/>
          <p:cNvPicPr preferRelativeResize="0"/>
          <p:nvPr/>
        </p:nvPicPr>
        <p:blipFill rotWithShape="1">
          <a:blip r:embed="rId4">
            <a:alphaModFix/>
          </a:blip>
          <a:srcRect b="0" l="10514" r="0" t="0"/>
          <a:stretch/>
        </p:blipFill>
        <p:spPr>
          <a:xfrm>
            <a:off x="571626" y="2036650"/>
            <a:ext cx="3891075" cy="3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118" y="2099973"/>
            <a:ext cx="4348282" cy="345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116025"/>
            <a:ext cx="843915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3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Region-based segmentation</a:t>
            </a:r>
            <a:endParaRPr/>
          </a:p>
        </p:txBody>
      </p:sp>
      <p:sp>
        <p:nvSpPr>
          <p:cNvPr id="351" name="Google Shape;351;p43"/>
          <p:cNvSpPr txBox="1"/>
          <p:nvPr>
            <p:ph idx="1" type="body"/>
          </p:nvPr>
        </p:nvSpPr>
        <p:spPr>
          <a:xfrm>
            <a:off x="457200" y="962156"/>
            <a:ext cx="8229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Step 1: estimate gradients, e.g. via Sobel filter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t/>
            </a:r>
            <a:endParaRPr/>
          </a:p>
        </p:txBody>
      </p:sp>
      <p:sp>
        <p:nvSpPr>
          <p:cNvPr id="352" name="Google Shape;352;p43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3" name="Google Shape;353;p43"/>
          <p:cNvSpPr txBox="1"/>
          <p:nvPr/>
        </p:nvSpPr>
        <p:spPr>
          <a:xfrm>
            <a:off x="1285875" y="5700700"/>
            <a:ext cx="6429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https://scikit-image.org/docs/dev/auto_examples/applications/plot_coins_segmentation.html#sphx-glr-auto-examples-applications-plot-coins-segmentation-py</a:t>
            </a:r>
            <a:r>
              <a:rPr lang="en-GB"/>
              <a:t> </a:t>
            </a:r>
            <a:endParaRPr/>
          </a:p>
        </p:txBody>
      </p:sp>
      <p:sp>
        <p:nvSpPr>
          <p:cNvPr id="354" name="Google Shape;354;p43"/>
          <p:cNvSpPr txBox="1"/>
          <p:nvPr/>
        </p:nvSpPr>
        <p:spPr>
          <a:xfrm rot="-5400000">
            <a:off x="7439200" y="3147450"/>
            <a:ext cx="270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Source: </a:t>
            </a:r>
            <a:r>
              <a:rPr lang="en-GB" sz="2000">
                <a:solidFill>
                  <a:srgbClr val="000000"/>
                </a:solidFill>
                <a:highlight>
                  <a:srgbClr val="FFFFFF"/>
                </a:highlight>
              </a:rPr>
              <a:t>N. Snavely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Color. Physics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 do colors exist in nature? We know that EM waves of different wavelength can be observed with the following colors. Are those the colors we see?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75" y="2438813"/>
            <a:ext cx="8117651" cy="27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Region-based segmentation</a:t>
            </a:r>
            <a:endParaRPr/>
          </a:p>
        </p:txBody>
      </p:sp>
      <p:sp>
        <p:nvSpPr>
          <p:cNvPr id="361" name="Google Shape;361;p44"/>
          <p:cNvSpPr txBox="1"/>
          <p:nvPr>
            <p:ph idx="1" type="body"/>
          </p:nvPr>
        </p:nvSpPr>
        <p:spPr>
          <a:xfrm>
            <a:off x="457200" y="962156"/>
            <a:ext cx="8229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Step 1: estimate elevation map, e.g. via Sobel filter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Step 2: select markers = starting points for flooding (here extreme grayscale values are used)</a:t>
            </a:r>
            <a:endParaRPr/>
          </a:p>
        </p:txBody>
      </p:sp>
      <p:sp>
        <p:nvSpPr>
          <p:cNvPr id="362" name="Google Shape;362;p44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3" name="Google Shape;363;p44"/>
          <p:cNvSpPr txBox="1"/>
          <p:nvPr/>
        </p:nvSpPr>
        <p:spPr>
          <a:xfrm>
            <a:off x="1285875" y="5700700"/>
            <a:ext cx="6429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https://scikit-image.org/docs/dev/auto_examples/applications/plot_coins_segmentation.html#sphx-glr-auto-examples-applications-plot-coins-segmentation-py</a:t>
            </a:r>
            <a:r>
              <a:rPr lang="en-GB"/>
              <a:t> </a:t>
            </a:r>
            <a:endParaRPr/>
          </a:p>
        </p:txBody>
      </p:sp>
      <p:pic>
        <p:nvPicPr>
          <p:cNvPr id="364" name="Google Shape;364;p44"/>
          <p:cNvPicPr preferRelativeResize="0"/>
          <p:nvPr/>
        </p:nvPicPr>
        <p:blipFill rotWithShape="1">
          <a:blip r:embed="rId4">
            <a:alphaModFix/>
          </a:blip>
          <a:srcRect b="0" l="11174" r="0" t="0"/>
          <a:stretch/>
        </p:blipFill>
        <p:spPr>
          <a:xfrm>
            <a:off x="457200" y="2328575"/>
            <a:ext cx="4252925" cy="359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324" y="2480975"/>
            <a:ext cx="4597776" cy="34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Watershed </a:t>
            </a:r>
            <a:endParaRPr/>
          </a:p>
        </p:txBody>
      </p:sp>
      <p:sp>
        <p:nvSpPr>
          <p:cNvPr id="372" name="Google Shape;372;p45"/>
          <p:cNvSpPr txBox="1"/>
          <p:nvPr>
            <p:ph idx="1" type="body"/>
          </p:nvPr>
        </p:nvSpPr>
        <p:spPr>
          <a:xfrm>
            <a:off x="457200" y="962156"/>
            <a:ext cx="8229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Step 3: fill the elevation map </a:t>
            </a:r>
            <a:r>
              <a:rPr lang="en-GB"/>
              <a:t>with water of different “color” starting from every marker (to label every component)</a:t>
            </a:r>
            <a:endParaRPr/>
          </a:p>
        </p:txBody>
      </p:sp>
      <p:sp>
        <p:nvSpPr>
          <p:cNvPr id="373" name="Google Shape;373;p45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4" name="Google Shape;374;p45"/>
          <p:cNvSpPr txBox="1"/>
          <p:nvPr/>
        </p:nvSpPr>
        <p:spPr>
          <a:xfrm>
            <a:off x="2257200" y="6143600"/>
            <a:ext cx="6429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https://svi.nl/watershed</a:t>
            </a:r>
            <a:r>
              <a:rPr lang="en-GB"/>
              <a:t> </a:t>
            </a: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225" y="2353975"/>
            <a:ext cx="6669750" cy="37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Region-based segmentation</a:t>
            </a:r>
            <a:endParaRPr/>
          </a:p>
        </p:txBody>
      </p:sp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457200" y="962156"/>
            <a:ext cx="8229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Step 1: estimate gradients, e.g. via Sobel filter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Step 2: select markers for every object (here extreme grayscale values are used)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Step 3: apply watershed &amp; label connected components</a:t>
            </a:r>
            <a:endParaRPr/>
          </a:p>
        </p:txBody>
      </p:sp>
      <p:sp>
        <p:nvSpPr>
          <p:cNvPr id="383" name="Google Shape;383;p46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4" name="Google Shape;384;p46"/>
          <p:cNvSpPr txBox="1"/>
          <p:nvPr/>
        </p:nvSpPr>
        <p:spPr>
          <a:xfrm>
            <a:off x="1285875" y="5700700"/>
            <a:ext cx="6429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https://scikit-image.org/docs/dev/auto_examples/applications/plot_coins_segmentation.html#sphx-glr-auto-examples-applications-plot-coins-segmentation-py</a:t>
            </a:r>
            <a:r>
              <a:rPr lang="en-GB"/>
              <a:t> </a:t>
            </a:r>
            <a:endParaRPr/>
          </a:p>
        </p:txBody>
      </p:sp>
      <p:pic>
        <p:nvPicPr>
          <p:cNvPr id="385" name="Google Shape;385;p46"/>
          <p:cNvPicPr preferRelativeResize="0"/>
          <p:nvPr/>
        </p:nvPicPr>
        <p:blipFill rotWithShape="1">
          <a:blip r:embed="rId4">
            <a:alphaModFix/>
          </a:blip>
          <a:srcRect b="10175" l="11174" r="0" t="3221"/>
          <a:stretch/>
        </p:blipFill>
        <p:spPr>
          <a:xfrm>
            <a:off x="457200" y="2672750"/>
            <a:ext cx="4252925" cy="31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 rotWithShape="1">
          <a:blip r:embed="rId5">
            <a:alphaModFix/>
          </a:blip>
          <a:srcRect b="0" l="51564" r="0" t="0"/>
          <a:stretch/>
        </p:blipFill>
        <p:spPr>
          <a:xfrm>
            <a:off x="5015050" y="2792450"/>
            <a:ext cx="3862276" cy="29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more comprehensive example</a:t>
            </a:r>
            <a:endParaRPr/>
          </a:p>
        </p:txBody>
      </p:sp>
      <p:sp>
        <p:nvSpPr>
          <p:cNvPr id="393" name="Google Shape;393;p47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4" name="Google Shape;3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429475" y="2692789"/>
            <a:ext cx="2738325" cy="33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 rotWithShape="1">
          <a:blip r:embed="rId4">
            <a:alphaModFix/>
          </a:blip>
          <a:srcRect b="7293" l="11739" r="50922" t="10198"/>
          <a:stretch/>
        </p:blipFill>
        <p:spPr>
          <a:xfrm>
            <a:off x="781050" y="2902050"/>
            <a:ext cx="3586634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 txBox="1"/>
          <p:nvPr/>
        </p:nvSpPr>
        <p:spPr>
          <a:xfrm>
            <a:off x="666750" y="1873675"/>
            <a:ext cx="8148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hlinkClick r:id="rId5"/>
              </a:rPr>
              <a:t>https://docs.opencv.org/master/d3/db4/tutorial_py_watershed.html</a:t>
            </a:r>
            <a:r>
              <a:rPr lang="en-GB" sz="2000"/>
              <a:t> </a:t>
            </a:r>
            <a:endParaRPr sz="2000"/>
          </a:p>
        </p:txBody>
      </p:sp>
      <p:sp>
        <p:nvSpPr>
          <p:cNvPr id="397" name="Google Shape;397;p47"/>
          <p:cNvSpPr txBox="1"/>
          <p:nvPr>
            <p:ph idx="1" type="body"/>
          </p:nvPr>
        </p:nvSpPr>
        <p:spPr>
          <a:xfrm>
            <a:off x="457200" y="962153"/>
            <a:ext cx="8229600" cy="12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Skimage test image is a quite simple one. 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Let us go through an openCV tutorial for a more challenging coins image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Outline</a:t>
            </a:r>
            <a:endParaRPr/>
          </a:p>
        </p:txBody>
      </p:sp>
      <p:sp>
        <p:nvSpPr>
          <p:cNvPr id="403" name="Google Shape;403;p48"/>
          <p:cNvSpPr txBox="1"/>
          <p:nvPr>
            <p:ph idx="1" type="body"/>
          </p:nvPr>
        </p:nvSpPr>
        <p:spPr>
          <a:xfrm>
            <a:off x="388625" y="1664500"/>
            <a:ext cx="86742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Colors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Edge-based &amp; region-based segmentation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b="1" lang="en-GB" sz="3000"/>
              <a:t>Superpixels</a:t>
            </a:r>
            <a:endParaRPr b="1"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Homework 1</a:t>
            </a:r>
            <a:endParaRPr sz="3000"/>
          </a:p>
          <a:p>
            <a:pPr indent="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04" name="Google Shape;404;p48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Superpixels</a:t>
            </a:r>
            <a:endParaRPr/>
          </a:p>
        </p:txBody>
      </p:sp>
      <p:sp>
        <p:nvSpPr>
          <p:cNvPr id="411" name="Google Shape;411;p49"/>
          <p:cNvSpPr txBox="1"/>
          <p:nvPr>
            <p:ph idx="1" type="body"/>
          </p:nvPr>
        </p:nvSpPr>
        <p:spPr>
          <a:xfrm>
            <a:off x="457200" y="962150"/>
            <a:ext cx="3300600" cy="45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Idea: merge similar pixels into superpixels (=clusters)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SLIC: k-means in 5D space: location + rgb</a:t>
            </a:r>
            <a:endParaRPr/>
          </a:p>
        </p:txBody>
      </p:sp>
      <p:sp>
        <p:nvSpPr>
          <p:cNvPr id="412" name="Google Shape;412;p49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3" name="Google Shape;4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800" y="996800"/>
            <a:ext cx="5086300" cy="50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9"/>
          <p:cNvSpPr txBox="1"/>
          <p:nvPr/>
        </p:nvSpPr>
        <p:spPr>
          <a:xfrm>
            <a:off x="2161250" y="5986475"/>
            <a:ext cx="5597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https://scikit-image.org/docs/dev/auto_examples/segmentation/plot_segmentations.html#sphx-glr-auto-examples-segmentation-plot-segmentations-py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measure segmentation quality?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457200" y="962150"/>
            <a:ext cx="8686800" cy="17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We’ve discussed simple unsupervised (=no actual masks) methods. Here subjective metrics are usually OK</a:t>
            </a:r>
            <a:r>
              <a:rPr lang="en-GB"/>
              <a:t>.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For semantic segmentation (=supervised) we need machine learning models, e.g. replacing </a:t>
            </a:r>
            <a:r>
              <a:rPr lang="en-GB"/>
              <a:t>k-means with kNN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If you have masks, then Dice or IoU can be used</a:t>
            </a:r>
            <a:endParaRPr/>
          </a:p>
        </p:txBody>
      </p:sp>
      <p:sp>
        <p:nvSpPr>
          <p:cNvPr id="422" name="Google Shape;422;p50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3" name="Google Shape;423;p50"/>
          <p:cNvSpPr txBox="1"/>
          <p:nvPr/>
        </p:nvSpPr>
        <p:spPr>
          <a:xfrm>
            <a:off x="2543175" y="6157900"/>
            <a:ext cx="4800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https://towardsdatascience.com/metrics-to-evaluate-your-semantic-segmentation-model-6bcb99639aa2</a:t>
            </a:r>
            <a:r>
              <a:rPr lang="en-GB"/>
              <a:t> </a:t>
            </a:r>
            <a:endParaRPr/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673" y="3627700"/>
            <a:ext cx="2778575" cy="246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50"/>
          <p:cNvCxnSpPr/>
          <p:nvPr/>
        </p:nvCxnSpPr>
        <p:spPr>
          <a:xfrm flipH="1">
            <a:off x="2543260" y="3077500"/>
            <a:ext cx="1638300" cy="381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6" name="Google Shape;4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175" y="3414500"/>
            <a:ext cx="3614875" cy="28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50"/>
          <p:cNvCxnSpPr/>
          <p:nvPr/>
        </p:nvCxnSpPr>
        <p:spPr>
          <a:xfrm>
            <a:off x="5586550" y="3044225"/>
            <a:ext cx="1485900" cy="442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Outline</a:t>
            </a:r>
            <a:endParaRPr/>
          </a:p>
        </p:txBody>
      </p:sp>
      <p:sp>
        <p:nvSpPr>
          <p:cNvPr id="433" name="Google Shape;433;p51"/>
          <p:cNvSpPr txBox="1"/>
          <p:nvPr>
            <p:ph idx="1" type="body"/>
          </p:nvPr>
        </p:nvSpPr>
        <p:spPr>
          <a:xfrm>
            <a:off x="388625" y="1664500"/>
            <a:ext cx="86742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Colors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Edge-based &amp; region-based segmentation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b="1" lang="en-GB" sz="3000"/>
              <a:t>Superpixels</a:t>
            </a:r>
            <a:endParaRPr b="1"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Homework 1</a:t>
            </a:r>
            <a:endParaRPr sz="3000"/>
          </a:p>
          <a:p>
            <a:pPr indent="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4" name="Google Shape;434;p51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Outline</a:t>
            </a:r>
            <a:endParaRPr/>
          </a:p>
        </p:txBody>
      </p:sp>
      <p:sp>
        <p:nvSpPr>
          <p:cNvPr id="440" name="Google Shape;440;p52"/>
          <p:cNvSpPr txBox="1"/>
          <p:nvPr>
            <p:ph idx="1" type="body"/>
          </p:nvPr>
        </p:nvSpPr>
        <p:spPr>
          <a:xfrm>
            <a:off x="388625" y="1664500"/>
            <a:ext cx="86742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Colors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Edge-based &amp; region-based segmentation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lang="en-GB" sz="3000"/>
              <a:t>Superpixels</a:t>
            </a:r>
            <a:endParaRPr sz="3000"/>
          </a:p>
          <a:p>
            <a:pPr indent="-41910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SzPts val="3000"/>
              <a:buChar char="➜"/>
            </a:pPr>
            <a:r>
              <a:rPr b="1" lang="en-GB" sz="3000"/>
              <a:t>Homework 1</a:t>
            </a:r>
            <a:endParaRPr b="1" sz="3000"/>
          </a:p>
          <a:p>
            <a:pPr indent="0" lvl="0" marL="457200" rtl="0" algn="l">
              <a:lnSpc>
                <a:spcPct val="11739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1" name="Google Shape;441;p52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</a:t>
            </a:r>
            <a:r>
              <a:rPr lang="en-GB"/>
              <a:t>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1</a:t>
            </a:r>
            <a:endParaRPr/>
          </a:p>
        </p:txBody>
      </p:sp>
      <p:sp>
        <p:nvSpPr>
          <p:cNvPr id="448" name="Google Shape;448;p53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Do you know this game? If yes, what is the most boring part?</a:t>
            </a:r>
            <a:endParaRPr sz="2100"/>
          </a:p>
        </p:txBody>
      </p:sp>
      <p:sp>
        <p:nvSpPr>
          <p:cNvPr id="449" name="Google Shape;449;p53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0" name="Google Shape;450;p53"/>
          <p:cNvPicPr preferRelativeResize="0"/>
          <p:nvPr/>
        </p:nvPicPr>
        <p:blipFill rotWithShape="1">
          <a:blip r:embed="rId3">
            <a:alphaModFix/>
          </a:blip>
          <a:srcRect b="10687" l="0" r="0" t="5686"/>
          <a:stretch/>
        </p:blipFill>
        <p:spPr>
          <a:xfrm>
            <a:off x="546500" y="1426525"/>
            <a:ext cx="7997554" cy="501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Color. Physics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57200" y="962157"/>
            <a:ext cx="82296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colors exist in nature? We know that EM waves of different wavelength can be observed with the following colors. Are those the colors we see?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75" y="2438813"/>
            <a:ext cx="8117651" cy="27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636300" y="5373275"/>
            <a:ext cx="70701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chemeClr val="dk1"/>
                </a:solidFill>
              </a:rPr>
              <a:t>Not exactly. We see (1) a combination of EM (2) with our eyes</a:t>
            </a:r>
            <a:endParaRPr/>
          </a:p>
        </p:txBody>
      </p:sp>
      <p:sp>
        <p:nvSpPr>
          <p:cNvPr id="105" name="Google Shape;105;p18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1</a:t>
            </a:r>
            <a:endParaRPr/>
          </a:p>
        </p:txBody>
      </p:sp>
      <p:sp>
        <p:nvSpPr>
          <p:cNvPr id="457" name="Google Shape;457;p54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/>
              <a:t>This is “</a:t>
            </a:r>
            <a:r>
              <a:rPr lang="en-GB" sz="2100"/>
              <a:t>Ticket to ride” board game!</a:t>
            </a:r>
            <a:endParaRPr sz="2100"/>
          </a:p>
        </p:txBody>
      </p:sp>
      <p:sp>
        <p:nvSpPr>
          <p:cNvPr id="458" name="Google Shape;458;p54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9" name="Google Shape;459;p54"/>
          <p:cNvPicPr preferRelativeResize="0"/>
          <p:nvPr/>
        </p:nvPicPr>
        <p:blipFill rotWithShape="1">
          <a:blip r:embed="rId3">
            <a:alphaModFix/>
          </a:blip>
          <a:srcRect b="51067" l="25324" r="30191" t="10805"/>
          <a:stretch/>
        </p:blipFill>
        <p:spPr>
          <a:xfrm>
            <a:off x="1052650" y="1524999"/>
            <a:ext cx="7180255" cy="4615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1</a:t>
            </a:r>
            <a:endParaRPr/>
          </a:p>
        </p:txBody>
      </p:sp>
      <p:sp>
        <p:nvSpPr>
          <p:cNvPr id="466" name="Google Shape;466;p55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And counting scores at the end of the game is really boring!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The goal of HW1 is to create an automated scoring system.</a:t>
            </a:r>
            <a:endParaRPr sz="2100"/>
          </a:p>
        </p:txBody>
      </p:sp>
      <p:sp>
        <p:nvSpPr>
          <p:cNvPr id="467" name="Google Shape;467;p55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8" name="Google Shape;468;p55"/>
          <p:cNvPicPr preferRelativeResize="0"/>
          <p:nvPr/>
        </p:nvPicPr>
        <p:blipFill rotWithShape="1">
          <a:blip r:embed="rId3">
            <a:alphaModFix/>
          </a:blip>
          <a:srcRect b="51067" l="25324" r="30191" t="10805"/>
          <a:stretch/>
        </p:blipFill>
        <p:spPr>
          <a:xfrm>
            <a:off x="1849626" y="2597975"/>
            <a:ext cx="5697473" cy="366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1</a:t>
            </a:r>
            <a:endParaRPr/>
          </a:p>
        </p:txBody>
      </p:sp>
      <p:sp>
        <p:nvSpPr>
          <p:cNvPr id="475" name="Google Shape;475;p56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The goal of HW1 is to create an </a:t>
            </a:r>
            <a:br>
              <a:rPr lang="en-GB" sz="2100"/>
            </a:br>
            <a:r>
              <a:rPr lang="en-GB" sz="2100"/>
              <a:t>automated scoring system for </a:t>
            </a:r>
            <a:br>
              <a:rPr lang="en-GB" sz="2100"/>
            </a:br>
            <a:r>
              <a:rPr lang="en-GB" sz="2100"/>
              <a:t>Ticket to ride!</a:t>
            </a:r>
            <a:br>
              <a:rPr lang="en-GB" sz="2100"/>
            </a:b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Challenges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1. Detect all town markers and trains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100"/>
            </a:br>
            <a:r>
              <a:rPr lang="en-GB" sz="2100"/>
              <a:t>2. Split cells vs trains</a:t>
            </a:r>
            <a:br>
              <a:rPr lang="en-GB" sz="2100"/>
            </a:b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76" name="Google Shape;476;p56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7" name="Google Shape;477;p56"/>
          <p:cNvPicPr preferRelativeResize="0"/>
          <p:nvPr/>
        </p:nvPicPr>
        <p:blipFill rotWithShape="1">
          <a:blip r:embed="rId3">
            <a:alphaModFix/>
          </a:blip>
          <a:srcRect b="64618" l="35200" r="46951" t="18871"/>
          <a:stretch/>
        </p:blipFill>
        <p:spPr>
          <a:xfrm>
            <a:off x="5205550" y="1553649"/>
            <a:ext cx="3514725" cy="243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7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1</a:t>
            </a:r>
            <a:endParaRPr/>
          </a:p>
        </p:txBody>
      </p:sp>
      <p:sp>
        <p:nvSpPr>
          <p:cNvPr id="484" name="Google Shape;484;p57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The goal of HW1 is to create an </a:t>
            </a:r>
            <a:br>
              <a:rPr lang="en-GB" sz="2100"/>
            </a:br>
            <a:r>
              <a:rPr lang="en-GB" sz="2100"/>
              <a:t>automated scoring system for </a:t>
            </a:r>
            <a:br>
              <a:rPr lang="en-GB" sz="2100"/>
            </a:br>
            <a:r>
              <a:rPr lang="en-GB" sz="2100"/>
              <a:t>Ticket to ride!</a:t>
            </a:r>
            <a:br>
              <a:rPr lang="en-GB" sz="2100"/>
            </a:b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Challenges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1. Detect all town markers and trains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100"/>
            </a:br>
            <a:r>
              <a:rPr lang="en-GB" sz="2100"/>
              <a:t>2. Split cells vs trains</a:t>
            </a:r>
            <a:br>
              <a:rPr lang="en-GB" sz="2100"/>
            </a:b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3. Estimate the colors (e.g. take </a:t>
            </a:r>
            <a:br>
              <a:rPr lang="en-GB" sz="2100"/>
            </a:br>
            <a:r>
              <a:rPr lang="en-GB" sz="2100"/>
              <a:t>into account different light conditions)</a:t>
            </a:r>
            <a:endParaRPr sz="2100"/>
          </a:p>
        </p:txBody>
      </p:sp>
      <p:sp>
        <p:nvSpPr>
          <p:cNvPr id="485" name="Google Shape;485;p57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6" name="Google Shape;486;p57"/>
          <p:cNvPicPr preferRelativeResize="0"/>
          <p:nvPr/>
        </p:nvPicPr>
        <p:blipFill rotWithShape="1">
          <a:blip r:embed="rId3">
            <a:alphaModFix/>
          </a:blip>
          <a:srcRect b="64618" l="35200" r="46951" t="18871"/>
          <a:stretch/>
        </p:blipFill>
        <p:spPr>
          <a:xfrm>
            <a:off x="5205550" y="1553649"/>
            <a:ext cx="3514725" cy="243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/>
          <p:cNvPicPr preferRelativeResize="0"/>
          <p:nvPr/>
        </p:nvPicPr>
        <p:blipFill rotWithShape="1">
          <a:blip r:embed="rId4">
            <a:alphaModFix/>
          </a:blip>
          <a:srcRect b="42068" l="31254" r="48433" t="39380"/>
          <a:stretch/>
        </p:blipFill>
        <p:spPr>
          <a:xfrm rot="10800000">
            <a:off x="5224600" y="4173700"/>
            <a:ext cx="3514725" cy="2407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79425" y="284163"/>
            <a:ext cx="816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How do humans perceive images?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050" y="1163575"/>
            <a:ext cx="8119899" cy="4115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479425" y="5469700"/>
            <a:ext cx="83202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perception is subjective: different people will see this dress (left) either as blue and black or as white and brown.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Eyes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57200" y="1068207"/>
            <a:ext cx="82296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eyes has cones and rods for </a:t>
            </a:r>
            <a:r>
              <a:rPr lang="en-GB"/>
              <a:t>distinguishing</a:t>
            </a:r>
            <a:r>
              <a:rPr lang="en-GB"/>
              <a:t> colors.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Rod cells are responsible for black&amp;white vision in low-light environment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/>
              <a:t>Cone cells are of 3 types with different responsivity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25" y="2874532"/>
            <a:ext cx="57150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Eyes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brain is capable of computing</a:t>
            </a:r>
            <a:r>
              <a:rPr lang="en-GB"/>
              <a:t> different cones activations into colors as we know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Those complex absorbance</a:t>
            </a:r>
            <a:r>
              <a:rPr lang="en-GB"/>
              <a:t> curves can result in a mess.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00" y="2490825"/>
            <a:ext cx="3772025" cy="371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4949075" y="2633625"/>
            <a:ext cx="37719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Can you see the sudden rise of red cone response for waves with very short length?</a:t>
            </a:r>
            <a:endParaRPr sz="2300"/>
          </a:p>
        </p:txBody>
      </p:sp>
      <p:sp>
        <p:nvSpPr>
          <p:cNvPr id="133" name="Google Shape;133;p21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Eyes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457200" y="962160"/>
            <a:ext cx="8229600" cy="5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Because of it we see waves with length &lt; 400nm as a combination of blue + 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cameras don’t.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350" y="2052389"/>
            <a:ext cx="5222449" cy="34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530250" y="2987125"/>
            <a:ext cx="2580600" cy="25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So it’s hard to make a good photo of a rainbow.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Violet color is captured as blue.</a:t>
            </a:r>
            <a:endParaRPr sz="2300"/>
          </a:p>
        </p:txBody>
      </p:sp>
      <p:sp>
        <p:nvSpPr>
          <p:cNvPr id="143" name="Google Shape;143;p22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457200" y="317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Color. CIE Space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50" y="1987674"/>
            <a:ext cx="4744073" cy="288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5562625" y="1926600"/>
            <a:ext cx="3292800" cy="3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By approximating cone activations with the shown functions we can gauge waves with 3 coordinates.</a:t>
            </a:r>
            <a:endParaRPr sz="2300"/>
          </a:p>
        </p:txBody>
      </p:sp>
      <p:sp>
        <p:nvSpPr>
          <p:cNvPr id="152" name="Google Shape;152;p23"/>
          <p:cNvSpPr txBox="1"/>
          <p:nvPr>
            <p:ph idx="4294967295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Intro2CV: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esentation Template_11.29.12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8E9B23"/>
      </a:accent1>
      <a:accent2>
        <a:srgbClr val="4C5412"/>
      </a:accent2>
      <a:accent3>
        <a:srgbClr val="899623"/>
      </a:accent3>
      <a:accent4>
        <a:srgbClr val="CDDA63"/>
      </a:accent4>
      <a:accent5>
        <a:srgbClr val="DAE48C"/>
      </a:accent5>
      <a:accent6>
        <a:srgbClr val="E9EFBB"/>
      </a:accent6>
      <a:hlink>
        <a:srgbClr val="92D050"/>
      </a:hlink>
      <a:folHlink>
        <a:srgbClr val="89962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